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99"/>
    <a:srgbClr val="FFFF00"/>
    <a:srgbClr val="FFFF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30BFC-A191-41BC-88EE-0BFB28ECC0B6}" type="datetimeFigureOut">
              <a:rPr lang="en-US" smtClean="0"/>
              <a:pPr/>
              <a:t>30/10/2016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7B23B-DA80-4633-9DFC-407C53A28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2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7B23B-DA80-4633-9DFC-407C53A280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30/10/2016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30/10/2016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30/10/2016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30/10/2016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30/10/2016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30/10/2016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30/10/2016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30/10/2016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30/10/2016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30/10/2016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5323-12E3-4514-A72E-4002B0C9A662}" type="datetimeFigureOut">
              <a:rPr lang="en-US" smtClean="0"/>
              <a:pPr/>
              <a:t>30/10/2016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D5323-12E3-4514-A72E-4002B0C9A662}" type="datetimeFigureOut">
              <a:rPr lang="en-US" smtClean="0"/>
              <a:pPr/>
              <a:t>30/10/2016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A304-E07E-4882-81D8-BA57E418E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5" name="Picture 13" descr="hoa vang goc d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3100" y="0"/>
            <a:ext cx="2120900" cy="2120900"/>
          </a:xfrm>
          <a:prstGeom prst="rect">
            <a:avLst/>
          </a:prstGeom>
          <a:noFill/>
        </p:spPr>
      </p:pic>
      <p:pic>
        <p:nvPicPr>
          <p:cNvPr id="13326" name="Picture 14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20900" cy="2120900"/>
          </a:xfrm>
          <a:prstGeom prst="rect">
            <a:avLst/>
          </a:prstGeom>
          <a:noFill/>
        </p:spPr>
      </p:pic>
      <p:pic>
        <p:nvPicPr>
          <p:cNvPr id="13327" name="Picture 15" descr="hoa vang goc du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37100"/>
            <a:ext cx="2120900" cy="2120900"/>
          </a:xfrm>
          <a:prstGeom prst="rect">
            <a:avLst/>
          </a:prstGeom>
          <a:noFill/>
        </p:spPr>
      </p:pic>
      <p:pic>
        <p:nvPicPr>
          <p:cNvPr id="13328" name="Picture 16" descr="hoa vang goc du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3100" y="4737100"/>
            <a:ext cx="2120900" cy="2120900"/>
          </a:xfrm>
          <a:prstGeom prst="rect">
            <a:avLst/>
          </a:prstGeom>
          <a:noFill/>
        </p:spPr>
      </p:pic>
      <p:sp>
        <p:nvSpPr>
          <p:cNvPr id="12" name="Hình Chữ nhật 11"/>
          <p:cNvSpPr/>
          <p:nvPr/>
        </p:nvSpPr>
        <p:spPr>
          <a:xfrm>
            <a:off x="2056728" y="2895600"/>
            <a:ext cx="5030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vi-VN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1752600" y="2286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.VnMysticalH" pitchFamily="34" charset="0"/>
            </a:endParaRPr>
          </a:p>
          <a:p>
            <a:pPr algn="ctr"/>
            <a:r>
              <a:rPr lang="en-US" sz="3600" dirty="0" smtClean="0">
                <a:solidFill>
                  <a:srgbClr val="0000FF"/>
                </a:solidFill>
                <a:latin typeface=".VnMysticalH" pitchFamily="34" charset="0"/>
              </a:rPr>
              <a:t>VÒ Dù Giê: </a:t>
            </a:r>
            <a:r>
              <a:rPr lang="en-US" sz="3600" b="1" dirty="0" smtClean="0">
                <a:solidFill>
                  <a:srgbClr val="FFFF00"/>
                </a:solidFill>
                <a:latin typeface=".VnTeknicalH" pitchFamily="34" charset="0"/>
              </a:rPr>
              <a:t>Tù NHI£N X· HéI</a:t>
            </a:r>
            <a:endParaRPr lang="en-US" sz="3600" b="1" dirty="0">
              <a:solidFill>
                <a:srgbClr val="FFFF00"/>
              </a:solidFill>
              <a:latin typeface=".VnMysticalH" pitchFamily="34" charset="0"/>
            </a:endParaRPr>
          </a:p>
        </p:txBody>
      </p:sp>
      <p:sp>
        <p:nvSpPr>
          <p:cNvPr id="11" name="Hình Chữ nhật 10"/>
          <p:cNvSpPr/>
          <p:nvPr/>
        </p:nvSpPr>
        <p:spPr>
          <a:xfrm>
            <a:off x="457200" y="1524000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99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MysticalH" pitchFamily="34" charset="0"/>
              </a:rPr>
              <a:t>NHIÖT LIÖT CHµO MõNG C¸C THÇY C¤ GI¸O</a:t>
            </a:r>
          </a:p>
          <a:p>
            <a:pPr algn="ctr"/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6699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D:\anh dong\gif_icon38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472086">
            <a:off x="1479810" y="5301988"/>
            <a:ext cx="1371600" cy="1371600"/>
          </a:xfrm>
          <a:prstGeom prst="rect">
            <a:avLst/>
          </a:prstGeom>
          <a:noFill/>
        </p:spPr>
      </p:pic>
      <p:pic>
        <p:nvPicPr>
          <p:cNvPr id="1027" name="Picture 3" descr="D:\anh dong\gif_icon08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3733800"/>
            <a:ext cx="13716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oa vang goc d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7100"/>
            <a:ext cx="2120900" cy="2120900"/>
          </a:xfrm>
          <a:prstGeom prst="rect">
            <a:avLst/>
          </a:prstGeom>
          <a:noFill/>
        </p:spPr>
      </p:pic>
      <p:pic>
        <p:nvPicPr>
          <p:cNvPr id="3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3100" y="4737100"/>
            <a:ext cx="2120900" cy="2120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023100" y="0"/>
            <a:ext cx="2120900" cy="2120900"/>
          </a:xfrm>
          <a:prstGeom prst="rect">
            <a:avLst/>
          </a:prstGeom>
          <a:noFill/>
        </p:spPr>
      </p:pic>
      <p:pic>
        <p:nvPicPr>
          <p:cNvPr id="5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2120900" cy="2120900"/>
          </a:xfrm>
          <a:prstGeom prst="rect">
            <a:avLst/>
          </a:prstGeom>
          <a:noFill/>
        </p:spPr>
      </p:pic>
      <p:pic>
        <p:nvPicPr>
          <p:cNvPr id="2050" name="Picture 2" descr="C:\Documents and Settings\Duc Minh\Desktop\ảnh\Hinh Tomi QC 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2837" y="2286000"/>
            <a:ext cx="2392363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Duc Minh\Desktop\ảnh\ngoi ho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2286000"/>
            <a:ext cx="2438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oa vang goc d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7100"/>
            <a:ext cx="2120900" cy="2120900"/>
          </a:xfrm>
          <a:prstGeom prst="rect">
            <a:avLst/>
          </a:prstGeom>
          <a:noFill/>
        </p:spPr>
      </p:pic>
      <p:pic>
        <p:nvPicPr>
          <p:cNvPr id="3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3100" y="4737100"/>
            <a:ext cx="2120900" cy="2120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023100" y="0"/>
            <a:ext cx="2120900" cy="2120900"/>
          </a:xfrm>
          <a:prstGeom prst="rect">
            <a:avLst/>
          </a:prstGeom>
          <a:noFill/>
        </p:spPr>
      </p:pic>
      <p:pic>
        <p:nvPicPr>
          <p:cNvPr id="5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2120900" cy="2120900"/>
          </a:xfrm>
          <a:prstGeom prst="rect">
            <a:avLst/>
          </a:prstGeom>
          <a:noFill/>
        </p:spPr>
      </p:pic>
      <p:sp>
        <p:nvSpPr>
          <p:cNvPr id="12" name="Hộp_Văn_Bản 11"/>
          <p:cNvSpPr txBox="1"/>
          <p:nvPr/>
        </p:nvSpPr>
        <p:spPr>
          <a:xfrm>
            <a:off x="457200" y="982682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PHIẾU HỌC TẬP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Môn: Tự nhiên xã hội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: Bộ Xương</a:t>
            </a:r>
          </a:p>
          <a:p>
            <a:pPr algn="ctr">
              <a:buFont typeface="Arial" charset="0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nên làm gì để xương cột sống không bị cong vẹo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Luôn ngồi học ngay ngắn.    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Mang, xách vật nặng.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Đeo cặp trên hai vai khi đi học.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Ngồi học ở bàn ghế vừa tầm vóc.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13" name="Hình Chữ nhật 12"/>
          <p:cNvSpPr/>
          <p:nvPr/>
        </p:nvSpPr>
        <p:spPr>
          <a:xfrm>
            <a:off x="914400" y="2819400"/>
            <a:ext cx="304800" cy="304800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ình Chữ nhật 13"/>
          <p:cNvSpPr/>
          <p:nvPr/>
        </p:nvSpPr>
        <p:spPr>
          <a:xfrm>
            <a:off x="914400" y="4038600"/>
            <a:ext cx="304800" cy="304800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ình Chữ nhật 14"/>
          <p:cNvSpPr/>
          <p:nvPr/>
        </p:nvSpPr>
        <p:spPr>
          <a:xfrm>
            <a:off x="914400" y="3657600"/>
            <a:ext cx="304800" cy="304800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ình Chữ nhật 15"/>
          <p:cNvSpPr/>
          <p:nvPr/>
        </p:nvSpPr>
        <p:spPr>
          <a:xfrm>
            <a:off x="914400" y="3276600"/>
            <a:ext cx="304800" cy="304800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ặt Cười 16"/>
          <p:cNvSpPr/>
          <p:nvPr/>
        </p:nvSpPr>
        <p:spPr>
          <a:xfrm>
            <a:off x="838200" y="70104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ặt Cười 17"/>
          <p:cNvSpPr/>
          <p:nvPr/>
        </p:nvSpPr>
        <p:spPr>
          <a:xfrm>
            <a:off x="990600" y="7467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Cười 18"/>
          <p:cNvSpPr/>
          <p:nvPr/>
        </p:nvSpPr>
        <p:spPr>
          <a:xfrm>
            <a:off x="1295400" y="78486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ặt Cười 19"/>
          <p:cNvSpPr/>
          <p:nvPr/>
        </p:nvSpPr>
        <p:spPr>
          <a:xfrm>
            <a:off x="838200" y="8382000"/>
            <a:ext cx="304800" cy="304800"/>
          </a:xfrm>
          <a:prstGeom prst="smileyFace">
            <a:avLst>
              <a:gd name="adj" fmla="val -4653"/>
            </a:avLst>
          </a:prstGeom>
          <a:solidFill>
            <a:srgbClr val="92D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ình Chữ nhật 20"/>
          <p:cNvSpPr/>
          <p:nvPr/>
        </p:nvSpPr>
        <p:spPr>
          <a:xfrm>
            <a:off x="9296400" y="3657600"/>
            <a:ext cx="4343400" cy="45720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6614 L 0.00834 -0.610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7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7701 L 0.00834 -0.754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3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724 L -0.00833 -0.555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3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8835 L -0.04166 -0.5550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23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oa vang goc d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7100"/>
            <a:ext cx="2120900" cy="2120900"/>
          </a:xfrm>
          <a:prstGeom prst="rect">
            <a:avLst/>
          </a:prstGeom>
          <a:noFill/>
        </p:spPr>
      </p:pic>
      <p:pic>
        <p:nvPicPr>
          <p:cNvPr id="3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3100" y="4737100"/>
            <a:ext cx="2120900" cy="2120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023100" y="0"/>
            <a:ext cx="2120900" cy="2120900"/>
          </a:xfrm>
          <a:prstGeom prst="rect">
            <a:avLst/>
          </a:prstGeom>
          <a:noFill/>
        </p:spPr>
      </p:pic>
      <p:pic>
        <p:nvPicPr>
          <p:cNvPr id="5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2120900" cy="2120900"/>
          </a:xfrm>
          <a:prstGeom prst="rect">
            <a:avLst/>
          </a:prstGeom>
          <a:noFill/>
        </p:spPr>
      </p:pic>
      <p:pic>
        <p:nvPicPr>
          <p:cNvPr id="11" name="Picture 16" descr="bo xu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838200"/>
            <a:ext cx="213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 rot="1074476">
            <a:off x="1679717" y="323590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MysticalH" pitchFamily="34" charset="0"/>
              </a:rPr>
              <a:t>chóc thÇy c« vµ c¸c em</a:t>
            </a:r>
            <a:endParaRPr lang="en-US" sz="3600" dirty="0">
              <a:solidFill>
                <a:srgbClr val="FF0000"/>
              </a:solidFill>
              <a:latin typeface=".VnMysticalH" pitchFamily="34" charset="0"/>
            </a:endParaRPr>
          </a:p>
        </p:txBody>
      </p:sp>
      <p:sp>
        <p:nvSpPr>
          <p:cNvPr id="3" name="Hộp_Văn_Bản 2"/>
          <p:cNvSpPr txBox="1"/>
          <p:nvPr/>
        </p:nvSpPr>
        <p:spPr>
          <a:xfrm rot="1119627">
            <a:off x="1525084" y="4010471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MysticalH" pitchFamily="34" charset="0"/>
              </a:rPr>
              <a:t>M¹nh kháe, h¹nh phóc</a:t>
            </a:r>
            <a:endParaRPr lang="en-US" sz="4400" dirty="0">
              <a:solidFill>
                <a:srgbClr val="FF0000"/>
              </a:solidFill>
              <a:latin typeface=".VnMysticalH" pitchFamily="34" charset="0"/>
            </a:endParaRPr>
          </a:p>
        </p:txBody>
      </p:sp>
      <p:sp>
        <p:nvSpPr>
          <p:cNvPr id="4" name="Hình Bầu dục 3"/>
          <p:cNvSpPr/>
          <p:nvPr/>
        </p:nvSpPr>
        <p:spPr>
          <a:xfrm>
            <a:off x="5943600" y="533400"/>
            <a:ext cx="609600" cy="838200"/>
          </a:xfrm>
          <a:prstGeom prst="ellipse">
            <a:avLst/>
          </a:prstGeom>
          <a:solidFill>
            <a:srgbClr val="FF00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Đường kết nối thẳng 5"/>
          <p:cNvCxnSpPr/>
          <p:nvPr/>
        </p:nvCxnSpPr>
        <p:spPr>
          <a:xfrm>
            <a:off x="5105400" y="685800"/>
            <a:ext cx="762000" cy="152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kết nối thẳng 6"/>
          <p:cNvCxnSpPr/>
          <p:nvPr/>
        </p:nvCxnSpPr>
        <p:spPr>
          <a:xfrm rot="5400000">
            <a:off x="6058694" y="1638300"/>
            <a:ext cx="380206" cy="79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kết nối thẳng 7"/>
          <p:cNvCxnSpPr/>
          <p:nvPr/>
        </p:nvCxnSpPr>
        <p:spPr>
          <a:xfrm flipV="1">
            <a:off x="5334000" y="1219200"/>
            <a:ext cx="609600" cy="381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kết nối thẳng 8"/>
          <p:cNvCxnSpPr/>
          <p:nvPr/>
        </p:nvCxnSpPr>
        <p:spPr>
          <a:xfrm rot="16200000" flipH="1">
            <a:off x="6515100" y="1409700"/>
            <a:ext cx="533400" cy="457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kết nối thẳng 9"/>
          <p:cNvCxnSpPr/>
          <p:nvPr/>
        </p:nvCxnSpPr>
        <p:spPr>
          <a:xfrm rot="5400000" flipH="1" flipV="1">
            <a:off x="6172200" y="228600"/>
            <a:ext cx="381000" cy="76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thẳng 10"/>
          <p:cNvCxnSpPr/>
          <p:nvPr/>
        </p:nvCxnSpPr>
        <p:spPr>
          <a:xfrm flipV="1">
            <a:off x="6553200" y="381000"/>
            <a:ext cx="609600" cy="304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 thẳng 11"/>
          <p:cNvCxnSpPr/>
          <p:nvPr/>
        </p:nvCxnSpPr>
        <p:spPr>
          <a:xfrm rot="16200000" flipH="1">
            <a:off x="5791200" y="228600"/>
            <a:ext cx="304800" cy="304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thẳng 13"/>
          <p:cNvCxnSpPr/>
          <p:nvPr/>
        </p:nvCxnSpPr>
        <p:spPr>
          <a:xfrm>
            <a:off x="6629400" y="990600"/>
            <a:ext cx="762000" cy="152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ây 22"/>
          <p:cNvSpPr/>
          <p:nvPr/>
        </p:nvSpPr>
        <p:spPr>
          <a:xfrm>
            <a:off x="7239000" y="0"/>
            <a:ext cx="1905000" cy="685800"/>
          </a:xfrm>
          <a:prstGeom prst="cloud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ây 23"/>
          <p:cNvSpPr/>
          <p:nvPr/>
        </p:nvSpPr>
        <p:spPr>
          <a:xfrm>
            <a:off x="3048000" y="152400"/>
            <a:ext cx="1905000" cy="6858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ây 1"/>
          <p:cNvSpPr/>
          <p:nvPr/>
        </p:nvSpPr>
        <p:spPr>
          <a:xfrm>
            <a:off x="914400" y="228600"/>
            <a:ext cx="5715000" cy="21336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ộp_Văn_Bản 2"/>
          <p:cNvSpPr txBox="1"/>
          <p:nvPr/>
        </p:nvSpPr>
        <p:spPr>
          <a:xfrm>
            <a:off x="1524000" y="838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.VnArabia" pitchFamily="34" charset="0"/>
              </a:rPr>
              <a:t>KiÓm tra bµi cò</a:t>
            </a:r>
            <a:endParaRPr lang="en-US" sz="4000" dirty="0">
              <a:solidFill>
                <a:srgbClr val="0000FF"/>
              </a:solidFill>
              <a:latin typeface=".VnArabia" pitchFamily="34" charset="0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685800" y="28194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.VnCentury Schoolbook" pitchFamily="34" charset="0"/>
              </a:rPr>
              <a:t>Em h·y nªu tªn c¸c c¬ quan vËn ®éng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.VnCentury Schoolbook" pitchFamily="34" charset="0"/>
              </a:rPr>
              <a:t> cña c¬ thÓ.</a:t>
            </a:r>
            <a:endParaRPr lang="en-US" sz="32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1676400" y="7010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6699"/>
                </a:solidFill>
                <a:latin typeface=".VnCentury Schoolbook" pitchFamily="34" charset="0"/>
              </a:rPr>
              <a:t>Bé</a:t>
            </a:r>
            <a:r>
              <a:rPr lang="en-US" sz="3600" dirty="0" smtClean="0">
                <a:solidFill>
                  <a:srgbClr val="FF6699"/>
                </a:solidFill>
                <a:latin typeface=".VnCentury Schoolbook" pitchFamily="34" charset="0"/>
              </a:rPr>
              <a:t> </a:t>
            </a:r>
            <a:r>
              <a:rPr lang="en-US" sz="3600" dirty="0" err="1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x­ương</a:t>
            </a:r>
            <a:r>
              <a:rPr lang="en-US" sz="3600" dirty="0" smtClean="0">
                <a:solidFill>
                  <a:srgbClr val="FF6699"/>
                </a:solidFill>
                <a:latin typeface=".VnCentury Schoolbook" pitchFamily="34" charset="0"/>
              </a:rPr>
              <a:t> </a:t>
            </a:r>
            <a:endParaRPr lang="en-US" sz="3600" dirty="0">
              <a:solidFill>
                <a:srgbClr val="FF6699"/>
              </a:solidFill>
              <a:latin typeface=".VnCentury Schoolbook" pitchFamily="34" charset="0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5105400" y="701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6699"/>
                </a:solidFill>
                <a:latin typeface=".VnCentury Schoolbook" pitchFamily="34" charset="0"/>
              </a:rPr>
              <a:t>HÖ c¬</a:t>
            </a:r>
            <a:endParaRPr lang="en-US" sz="3600" dirty="0">
              <a:solidFill>
                <a:srgbClr val="FF6699"/>
              </a:solidFill>
              <a:latin typeface=".VnCentury School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o 24-Cánh 1"/>
          <p:cNvSpPr/>
          <p:nvPr/>
        </p:nvSpPr>
        <p:spPr>
          <a:xfrm>
            <a:off x="2438400" y="381000"/>
            <a:ext cx="3810000" cy="3200400"/>
          </a:xfrm>
          <a:prstGeom prst="star24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MysticalH" pitchFamily="34" charset="0"/>
              </a:rPr>
              <a:t>KHëI §éNG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MysticalH" pitchFamily="34" charset="0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0" y="4876800"/>
            <a:ext cx="929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.VnLinus" pitchFamily="34" charset="0"/>
              </a:rPr>
              <a:t>   </a:t>
            </a:r>
            <a:r>
              <a:rPr lang="en-US" sz="6000" dirty="0" smtClean="0">
                <a:solidFill>
                  <a:srgbClr val="0000FF"/>
                </a:solidFill>
                <a:latin typeface=".VnLinus" pitchFamily="34" charset="0"/>
              </a:rPr>
              <a:t>Bµi h¸t: </a:t>
            </a:r>
            <a:r>
              <a:rPr lang="en-US" sz="8000" dirty="0" smtClean="0">
                <a:solidFill>
                  <a:srgbClr val="FF0000"/>
                </a:solidFill>
                <a:latin typeface=".VnLinus" pitchFamily="34" charset="0"/>
              </a:rPr>
              <a:t>¤ sao bÐ kh«ng l¾c ...</a:t>
            </a:r>
            <a:endParaRPr lang="en-US" sz="4800" dirty="0">
              <a:solidFill>
                <a:srgbClr val="FF0000"/>
              </a:solidFill>
              <a:latin typeface=".VnLinus" pitchFamily="34" charset="0"/>
            </a:endParaRPr>
          </a:p>
        </p:txBody>
      </p:sp>
      <p:pic>
        <p:nvPicPr>
          <p:cNvPr id="2050" name="Picture 2" descr="D:\anh dong\l1278b5b15dvinn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1" y="0"/>
            <a:ext cx="2286000" cy="4419600"/>
          </a:xfrm>
          <a:prstGeom prst="rect">
            <a:avLst/>
          </a:prstGeom>
          <a:noFill/>
        </p:spPr>
      </p:pic>
      <p:pic>
        <p:nvPicPr>
          <p:cNvPr id="2051" name="Picture 3" descr="D:\anh dong\l1278b5b15dvinn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4114800"/>
          </a:xfrm>
          <a:prstGeom prst="rect">
            <a:avLst/>
          </a:prstGeom>
          <a:noFill/>
        </p:spPr>
      </p:pic>
      <p:pic>
        <p:nvPicPr>
          <p:cNvPr id="2052" name="Picture 4" descr="D:\anh dong\l1278b5b15dvinn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200400"/>
            <a:ext cx="26670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oa vang goc d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7100"/>
            <a:ext cx="2120900" cy="2120900"/>
          </a:xfrm>
          <a:prstGeom prst="rect">
            <a:avLst/>
          </a:prstGeom>
          <a:noFill/>
        </p:spPr>
      </p:pic>
      <p:pic>
        <p:nvPicPr>
          <p:cNvPr id="3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3100" y="4737100"/>
            <a:ext cx="2120900" cy="2120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023100" y="0"/>
            <a:ext cx="2120900" cy="2120900"/>
          </a:xfrm>
          <a:prstGeom prst="rect">
            <a:avLst/>
          </a:prstGeom>
          <a:noFill/>
        </p:spPr>
      </p:pic>
      <p:pic>
        <p:nvPicPr>
          <p:cNvPr id="5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2120900" cy="2120900"/>
          </a:xfrm>
          <a:prstGeom prst="rect">
            <a:avLst/>
          </a:prstGeom>
          <a:noFill/>
        </p:spPr>
      </p:pic>
      <p:pic>
        <p:nvPicPr>
          <p:cNvPr id="9" name="Picture 16" descr="bo xu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447800"/>
            <a:ext cx="213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Hộp_Văn_Bản 10"/>
          <p:cNvSpPr txBox="1"/>
          <p:nvPr/>
        </p:nvSpPr>
        <p:spPr>
          <a:xfrm>
            <a:off x="1066800" y="1356955"/>
            <a:ext cx="175260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.VnCentury Schoolbook" pitchFamily="34" charset="0"/>
              </a:rPr>
              <a:t>X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smtClean="0">
                <a:solidFill>
                  <a:srgbClr val="0000FF"/>
                </a:solidFill>
                <a:latin typeface=".VnCentury Schoolbook" pitchFamily="34" charset="0"/>
              </a:rPr>
              <a:t>­¬</a:t>
            </a:r>
            <a:r>
              <a:rPr lang="en-US" sz="2400" dirty="0" smtClean="0">
                <a:solidFill>
                  <a:srgbClr val="0000FF"/>
                </a:solidFill>
                <a:latin typeface=".VnCentury Schoolbook" pitchFamily="34" charset="0"/>
              </a:rPr>
              <a:t>ng ®Çu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1066800" y="1900535"/>
            <a:ext cx="175260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X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­¬ng mÆt</a:t>
            </a:r>
            <a:endParaRPr lang="en-US" sz="2400" dirty="0" smtClean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1066800" y="2438400"/>
            <a:ext cx="205740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X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­¬ng </a:t>
            </a:r>
            <a:r>
              <a:rPr lang="en-US" sz="2400" smtClean="0">
                <a:solidFill>
                  <a:srgbClr val="0000FF"/>
                </a:solidFill>
                <a:latin typeface=".VnCentury Schoolbook" pitchFamily="34" charset="0"/>
              </a:rPr>
              <a:t>s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smtClean="0">
                <a:solidFill>
                  <a:srgbClr val="0000FF"/>
                </a:solidFill>
                <a:latin typeface=".VnCentury Schoolbook" pitchFamily="34" charset="0"/>
              </a:rPr>
              <a:t>­ên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1066800" y="2971800"/>
            <a:ext cx="182880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X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­¬ng sèng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1066800" y="3505200"/>
            <a:ext cx="182880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X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­¬ng tay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16" name="Hộp_Văn_Bản 15"/>
          <p:cNvSpPr txBox="1"/>
          <p:nvPr/>
        </p:nvSpPr>
        <p:spPr>
          <a:xfrm>
            <a:off x="1066800" y="4038600"/>
            <a:ext cx="198120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X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­¬ng chËu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17" name="Hộp_Văn_Bản 16"/>
          <p:cNvSpPr txBox="1"/>
          <p:nvPr/>
        </p:nvSpPr>
        <p:spPr>
          <a:xfrm>
            <a:off x="1066800" y="4953000"/>
            <a:ext cx="198120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X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.VnCentury Schoolbook" pitchFamily="34" charset="0"/>
              </a:rPr>
              <a:t>­¬ng ch©n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19" name="Hộp_Văn_Bản 18"/>
          <p:cNvSpPr txBox="1"/>
          <p:nvPr/>
        </p:nvSpPr>
        <p:spPr>
          <a:xfrm>
            <a:off x="5638800" y="2057400"/>
            <a:ext cx="213360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.VnCentury Schoolbook" pitchFamily="34" charset="0"/>
              </a:rPr>
              <a:t>Khíp b¶ vai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21" name="Hình Chữ nhật 20"/>
          <p:cNvSpPr/>
          <p:nvPr/>
        </p:nvSpPr>
        <p:spPr>
          <a:xfrm>
            <a:off x="5715000" y="3048000"/>
            <a:ext cx="1906291" cy="8309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.VnCentury Schoolbook" pitchFamily="34" charset="0"/>
              </a:rPr>
              <a:t>Khíp khuûu tay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sp>
        <p:nvSpPr>
          <p:cNvPr id="22" name="Hình Chữ nhật 21"/>
          <p:cNvSpPr/>
          <p:nvPr/>
        </p:nvSpPr>
        <p:spPr>
          <a:xfrm>
            <a:off x="5395740" y="5105400"/>
            <a:ext cx="206178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.VnCentury Schoolbook" pitchFamily="34" charset="0"/>
              </a:rPr>
              <a:t>Khíp ®Çu gèi</a:t>
            </a:r>
            <a:endParaRPr lang="en-US" sz="24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cxnSp>
        <p:nvCxnSpPr>
          <p:cNvPr id="39" name="Đường kết nối Mũi tên Thẳng 38"/>
          <p:cNvCxnSpPr/>
          <p:nvPr/>
        </p:nvCxnSpPr>
        <p:spPr>
          <a:xfrm>
            <a:off x="2819400" y="1447800"/>
            <a:ext cx="1752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Đường kết nối Mũi tên Thẳng 41"/>
          <p:cNvCxnSpPr/>
          <p:nvPr/>
        </p:nvCxnSpPr>
        <p:spPr>
          <a:xfrm flipV="1">
            <a:off x="2819400" y="1905000"/>
            <a:ext cx="1524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Đường kết nối Mũi tên Thẳng 44"/>
          <p:cNvCxnSpPr/>
          <p:nvPr/>
        </p:nvCxnSpPr>
        <p:spPr>
          <a:xfrm>
            <a:off x="3124200" y="2667000"/>
            <a:ext cx="1143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Đường kết nối Mũi tên Thẳng 46"/>
          <p:cNvCxnSpPr/>
          <p:nvPr/>
        </p:nvCxnSpPr>
        <p:spPr>
          <a:xfrm>
            <a:off x="2895600" y="3200400"/>
            <a:ext cx="1524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Đường kết nối Mũi tên Thẳng 48"/>
          <p:cNvCxnSpPr/>
          <p:nvPr/>
        </p:nvCxnSpPr>
        <p:spPr>
          <a:xfrm>
            <a:off x="2895600" y="37338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Đường kết nối Mũi tên Thẳng 50"/>
          <p:cNvCxnSpPr/>
          <p:nvPr/>
        </p:nvCxnSpPr>
        <p:spPr>
          <a:xfrm flipV="1">
            <a:off x="3048000" y="3733800"/>
            <a:ext cx="1143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Đường kết nối Mũi tên Thẳng 53"/>
          <p:cNvCxnSpPr>
            <a:stCxn id="19" idx="1"/>
          </p:cNvCxnSpPr>
          <p:nvPr/>
        </p:nvCxnSpPr>
        <p:spPr>
          <a:xfrm rot="10800000" flipV="1">
            <a:off x="4876800" y="2288232"/>
            <a:ext cx="762000" cy="73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Đường kết nối Mũi tên Thẳng 54"/>
          <p:cNvCxnSpPr>
            <a:stCxn id="21" idx="1"/>
          </p:cNvCxnSpPr>
          <p:nvPr/>
        </p:nvCxnSpPr>
        <p:spPr>
          <a:xfrm rot="10800000">
            <a:off x="5029200" y="3352799"/>
            <a:ext cx="685800" cy="110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Đường kết nối Mũi tên Thẳng 56"/>
          <p:cNvCxnSpPr>
            <a:stCxn id="22" idx="1"/>
          </p:cNvCxnSpPr>
          <p:nvPr/>
        </p:nvCxnSpPr>
        <p:spPr>
          <a:xfrm rot="10800000">
            <a:off x="4800602" y="5181599"/>
            <a:ext cx="595139" cy="1546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kết nối Mũi tên Thẳng 31"/>
          <p:cNvCxnSpPr/>
          <p:nvPr/>
        </p:nvCxnSpPr>
        <p:spPr>
          <a:xfrm>
            <a:off x="2895600" y="3733800"/>
            <a:ext cx="609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kết nối Mũi tên Thẳng 32"/>
          <p:cNvCxnSpPr/>
          <p:nvPr/>
        </p:nvCxnSpPr>
        <p:spPr>
          <a:xfrm flipV="1">
            <a:off x="2895600" y="3048000"/>
            <a:ext cx="990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Đường kết nối Mũi tên Thẳng 36"/>
          <p:cNvCxnSpPr/>
          <p:nvPr/>
        </p:nvCxnSpPr>
        <p:spPr>
          <a:xfrm flipV="1">
            <a:off x="3048000" y="6934200"/>
            <a:ext cx="1143000" cy="5356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kết nối Mũi tên Thẳng 37"/>
          <p:cNvCxnSpPr/>
          <p:nvPr/>
        </p:nvCxnSpPr>
        <p:spPr>
          <a:xfrm>
            <a:off x="3048000" y="7469834"/>
            <a:ext cx="1219200" cy="2263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Đường kết nối Mũi tên Thẳng 39"/>
          <p:cNvCxnSpPr/>
          <p:nvPr/>
        </p:nvCxnSpPr>
        <p:spPr>
          <a:xfrm>
            <a:off x="3048000" y="7467601"/>
            <a:ext cx="1219200" cy="11429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oa vang goc d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7100"/>
            <a:ext cx="2120900" cy="2120900"/>
          </a:xfrm>
          <a:prstGeom prst="rect">
            <a:avLst/>
          </a:prstGeom>
          <a:noFill/>
        </p:spPr>
      </p:pic>
      <p:pic>
        <p:nvPicPr>
          <p:cNvPr id="3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3100" y="4737100"/>
            <a:ext cx="2120900" cy="2120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023100" y="0"/>
            <a:ext cx="2120900" cy="2120900"/>
          </a:xfrm>
          <a:prstGeom prst="rect">
            <a:avLst/>
          </a:prstGeom>
          <a:noFill/>
        </p:spPr>
      </p:pic>
      <p:pic>
        <p:nvPicPr>
          <p:cNvPr id="5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2120900" cy="2120900"/>
          </a:xfrm>
          <a:prstGeom prst="rect">
            <a:avLst/>
          </a:prstGeom>
          <a:noFill/>
        </p:spPr>
      </p:pic>
      <p:pic>
        <p:nvPicPr>
          <p:cNvPr id="9" name="Picture 16" descr="bo xu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7848600"/>
            <a:ext cx="213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914400"/>
            <a:ext cx="37338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-0.95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o 24-Cánh 1"/>
          <p:cNvSpPr/>
          <p:nvPr/>
        </p:nvSpPr>
        <p:spPr>
          <a:xfrm>
            <a:off x="2514600" y="914400"/>
            <a:ext cx="3810000" cy="3200400"/>
          </a:xfrm>
          <a:prstGeom prst="star24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MysticalH" pitchFamily="34" charset="0"/>
              </a:rPr>
              <a:t>Kh¸m ph¸ c¬ thÓ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MysticalH" pitchFamily="34" charset="0"/>
            </a:endParaRPr>
          </a:p>
        </p:txBody>
      </p:sp>
      <p:pic>
        <p:nvPicPr>
          <p:cNvPr id="2050" name="Picture 2" descr="D:\anh dong\l1278b5b15dvinn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1" y="0"/>
            <a:ext cx="2286000" cy="4419600"/>
          </a:xfrm>
          <a:prstGeom prst="rect">
            <a:avLst/>
          </a:prstGeom>
          <a:noFill/>
        </p:spPr>
      </p:pic>
      <p:pic>
        <p:nvPicPr>
          <p:cNvPr id="2051" name="Picture 3" descr="D:\anh dong\l1278b5b15dvinn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4114800"/>
          </a:xfrm>
          <a:prstGeom prst="rect">
            <a:avLst/>
          </a:prstGeom>
          <a:noFill/>
        </p:spPr>
      </p:pic>
      <p:pic>
        <p:nvPicPr>
          <p:cNvPr id="2052" name="Picture 4" descr="D:\anh dong\l1278b5b15dvinn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724400"/>
            <a:ext cx="2667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oa vang goc d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7100"/>
            <a:ext cx="2120900" cy="2120900"/>
          </a:xfrm>
          <a:prstGeom prst="rect">
            <a:avLst/>
          </a:prstGeom>
          <a:noFill/>
        </p:spPr>
      </p:pic>
      <p:pic>
        <p:nvPicPr>
          <p:cNvPr id="3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3100" y="4737100"/>
            <a:ext cx="2120900" cy="2120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023100" y="0"/>
            <a:ext cx="2120900" cy="2120900"/>
          </a:xfrm>
          <a:prstGeom prst="rect">
            <a:avLst/>
          </a:prstGeom>
          <a:noFill/>
        </p:spPr>
      </p:pic>
      <p:pic>
        <p:nvPicPr>
          <p:cNvPr id="5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2120900" cy="21209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447800"/>
            <a:ext cx="3810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7" descr="anh%20dien%20kinh%20hs%2020-7%20u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447800"/>
            <a:ext cx="31242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3" descr="cap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3810000"/>
            <a:ext cx="3124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oa vang goc d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7100"/>
            <a:ext cx="2120900" cy="2120900"/>
          </a:xfrm>
          <a:prstGeom prst="rect">
            <a:avLst/>
          </a:prstGeom>
          <a:noFill/>
        </p:spPr>
      </p:pic>
      <p:pic>
        <p:nvPicPr>
          <p:cNvPr id="3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3100" y="4737100"/>
            <a:ext cx="2120900" cy="2120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023100" y="0"/>
            <a:ext cx="2120900" cy="2120900"/>
          </a:xfrm>
          <a:prstGeom prst="rect">
            <a:avLst/>
          </a:prstGeom>
          <a:noFill/>
        </p:spPr>
      </p:pic>
      <p:pic>
        <p:nvPicPr>
          <p:cNvPr id="5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2120900" cy="21209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066800"/>
            <a:ext cx="25908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6" descr="bo xu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7848600"/>
            <a:ext cx="2133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-0.95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hoa vang goc d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7100"/>
            <a:ext cx="2120900" cy="2120900"/>
          </a:xfrm>
          <a:prstGeom prst="rect">
            <a:avLst/>
          </a:prstGeom>
          <a:noFill/>
        </p:spPr>
      </p:pic>
      <p:pic>
        <p:nvPicPr>
          <p:cNvPr id="3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3100" y="4737100"/>
            <a:ext cx="2120900" cy="2120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023100" y="0"/>
            <a:ext cx="2120900" cy="2120900"/>
          </a:xfrm>
          <a:prstGeom prst="rect">
            <a:avLst/>
          </a:prstGeom>
          <a:noFill/>
        </p:spPr>
      </p:pic>
      <p:pic>
        <p:nvPicPr>
          <p:cNvPr id="5" name="Picture 16" descr="hoa vang goc d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2120900" cy="2120900"/>
          </a:xfrm>
          <a:prstGeom prst="rect">
            <a:avLst/>
          </a:prstGeom>
          <a:noFill/>
        </p:spPr>
      </p:pic>
      <p:pic>
        <p:nvPicPr>
          <p:cNvPr id="4099" name="Picture 3" descr="C:\Documents and Settings\Duc Minh\Desktop\ảnh\IMG_16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676400"/>
            <a:ext cx="1752600" cy="1981200"/>
          </a:xfrm>
          <a:prstGeom prst="rect">
            <a:avLst/>
          </a:prstGeom>
          <a:noFill/>
        </p:spPr>
      </p:pic>
      <p:pic>
        <p:nvPicPr>
          <p:cNvPr id="4100" name="Picture 4" descr="C:\Documents and Settings\Duc Minh\Desktop\ảnh\IMG_16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676400"/>
            <a:ext cx="1905000" cy="1981200"/>
          </a:xfrm>
          <a:prstGeom prst="rect">
            <a:avLst/>
          </a:prstGeom>
          <a:noFill/>
        </p:spPr>
      </p:pic>
      <p:sp>
        <p:nvSpPr>
          <p:cNvPr id="15" name="Hộp_Văn_Bản 14"/>
          <p:cNvSpPr txBox="1"/>
          <p:nvPr/>
        </p:nvSpPr>
        <p:spPr>
          <a:xfrm>
            <a:off x="76200" y="36576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.VnCentury Schoolbook" pitchFamily="34" charset="0"/>
              </a:rPr>
              <a:t>Cét sèng cña b¹n nµo sÏ bÞ cong vÑo? T¹i sao?</a:t>
            </a:r>
            <a:endParaRPr lang="en-US" sz="28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  <p:pic>
        <p:nvPicPr>
          <p:cNvPr id="14" name="Picture 2" descr="C:\Documents and Settings\Duc Minh\Desktop\ảnh\IMG_16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1676400"/>
            <a:ext cx="1981200" cy="1981200"/>
          </a:xfrm>
          <a:prstGeom prst="rect">
            <a:avLst/>
          </a:prstGeom>
          <a:noFill/>
        </p:spPr>
      </p:pic>
      <p:pic>
        <p:nvPicPr>
          <p:cNvPr id="16" name="Picture 5" descr="C:\Documents and Settings\Duc Minh\Desktop\ảnh\IMG_16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1676400"/>
            <a:ext cx="1981200" cy="1981200"/>
          </a:xfrm>
          <a:prstGeom prst="rect">
            <a:avLst/>
          </a:prstGeom>
          <a:noFill/>
        </p:spPr>
      </p:pic>
      <p:sp>
        <p:nvSpPr>
          <p:cNvPr id="17" name="Hình Chữ nhật 16"/>
          <p:cNvSpPr/>
          <p:nvPr/>
        </p:nvSpPr>
        <p:spPr>
          <a:xfrm>
            <a:off x="4572000" y="3657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.VnCentury Schoolbook" pitchFamily="34" charset="0"/>
              </a:rPr>
              <a:t>§iÒu g× sÏ x¶y ra nÕu b¹n mang v¸c qu¸ nÆng?</a:t>
            </a:r>
            <a:endParaRPr lang="en-US" sz="2800" dirty="0">
              <a:solidFill>
                <a:srgbClr val="0000FF"/>
              </a:solidFill>
              <a:latin typeface=".VnCentury School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217</Words>
  <Application>Microsoft Office PowerPoint</Application>
  <PresentationFormat>On-screen Show (4:3)</PresentationFormat>
  <Paragraphs>48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Duc 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Duc Minh</dc:creator>
  <cp:lastModifiedBy>Windows User</cp:lastModifiedBy>
  <cp:revision>55</cp:revision>
  <dcterms:created xsi:type="dcterms:W3CDTF">2010-08-10T16:54:43Z</dcterms:created>
  <dcterms:modified xsi:type="dcterms:W3CDTF">2016-10-30T09:21:14Z</dcterms:modified>
</cp:coreProperties>
</file>